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83" r:id="rId4"/>
    <p:sldId id="268" r:id="rId5"/>
    <p:sldId id="284" r:id="rId6"/>
    <p:sldId id="287" r:id="rId7"/>
    <p:sldId id="285" r:id="rId8"/>
    <p:sldId id="290" r:id="rId9"/>
    <p:sldId id="286" r:id="rId10"/>
    <p:sldId id="295" r:id="rId11"/>
    <p:sldId id="293" r:id="rId12"/>
    <p:sldId id="298" r:id="rId13"/>
    <p:sldId id="299" r:id="rId14"/>
    <p:sldId id="297" r:id="rId15"/>
    <p:sldId id="291" r:id="rId16"/>
    <p:sldId id="292" r:id="rId17"/>
    <p:sldId id="301" r:id="rId18"/>
    <p:sldId id="300" r:id="rId19"/>
    <p:sldId id="304" r:id="rId20"/>
    <p:sldId id="288" r:id="rId21"/>
    <p:sldId id="296" r:id="rId22"/>
    <p:sldId id="302" r:id="rId23"/>
    <p:sldId id="303" r:id="rId24"/>
    <p:sldId id="282" r:id="rId25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846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80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4311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094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4087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83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7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077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24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386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397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746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676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992" y="1746142"/>
            <a:ext cx="7772400" cy="1102519"/>
          </a:xfrm>
        </p:spPr>
        <p:txBody>
          <a:bodyPr/>
          <a:lstStyle/>
          <a:p>
            <a:r>
              <a:rPr lang="en-US" dirty="0" smtClean="0"/>
              <a:t>IO Framework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42384" y="2034174"/>
            <a:ext cx="896144" cy="64807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v</a:t>
            </a:r>
            <a:r>
              <a:rPr lang="en-US" dirty="0" smtClean="0"/>
              <a:t>er. 5.x</a:t>
            </a:r>
            <a:endParaRPr lang="ru-RU" dirty="0"/>
          </a:p>
        </p:txBody>
      </p:sp>
      <p:pic>
        <p:nvPicPr>
          <p:cNvPr id="1026" name="Picture 2" descr="D:\Файлы\ICONS\bmc_logo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664010"/>
            <a:ext cx="1390278" cy="964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47564" y="3413487"/>
            <a:ext cx="78488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dirty="0" smtClean="0"/>
              <a:t>УРОК № </a:t>
            </a:r>
            <a:r>
              <a:rPr lang="en-US" sz="2500" b="1" u="sng" dirty="0" smtClean="0"/>
              <a:t>8</a:t>
            </a:r>
            <a:r>
              <a:rPr lang="ru-RU" sz="2500" dirty="0" smtClean="0"/>
              <a:t> </a:t>
            </a:r>
            <a:r>
              <a:rPr lang="ru-RU" dirty="0" smtClean="0"/>
              <a:t>из 1</a:t>
            </a:r>
            <a:r>
              <a:rPr lang="en-US" smtClean="0"/>
              <a:t>4</a:t>
            </a:r>
            <a:r>
              <a:rPr lang="ru-RU" sz="2500" smtClean="0"/>
              <a:t>:</a:t>
            </a:r>
            <a:endParaRPr lang="ru-RU" sz="2500" dirty="0" smtClean="0"/>
          </a:p>
          <a:p>
            <a:pPr algn="ctr"/>
            <a:r>
              <a:rPr lang="ru-RU" sz="2500" dirty="0" err="1" smtClean="0"/>
              <a:t>Шаблонизатор</a:t>
            </a:r>
            <a:r>
              <a:rPr lang="ru-RU" sz="2500" dirty="0" smtClean="0"/>
              <a:t> </a:t>
            </a:r>
            <a:r>
              <a:rPr lang="en-US" sz="2500" dirty="0" smtClean="0"/>
              <a:t>Twig </a:t>
            </a:r>
            <a:r>
              <a:rPr lang="ru-RU" sz="2500" dirty="0" smtClean="0"/>
              <a:t>и работа с ним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331640" y="3147814"/>
            <a:ext cx="6480720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D:\Файлы\ICONS\bmc-io-framework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423" y="627534"/>
            <a:ext cx="874713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83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Переменные</a:t>
            </a:r>
            <a:r>
              <a:rPr lang="en-US" dirty="0" smtClean="0"/>
              <a:t> </a:t>
            </a:r>
            <a:r>
              <a:rPr lang="ru-RU" dirty="0" smtClean="0"/>
              <a:t>в </a:t>
            </a:r>
            <a:r>
              <a:rPr lang="en-US" dirty="0" smtClean="0"/>
              <a:t>Twig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Вывод на экран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133145" y="2715766"/>
            <a:ext cx="287771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{{</a:t>
            </a:r>
            <a:r>
              <a:rPr lang="ru-RU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variable</a:t>
            </a:r>
            <a:r>
              <a:rPr lang="ru-RU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}}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74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Переменные</a:t>
            </a:r>
            <a:r>
              <a:rPr lang="en-US" dirty="0" smtClean="0"/>
              <a:t> </a:t>
            </a:r>
            <a:r>
              <a:rPr lang="ru-RU" dirty="0" smtClean="0"/>
              <a:t>в </a:t>
            </a:r>
            <a:r>
              <a:rPr lang="en-US" dirty="0" smtClean="0"/>
              <a:t>Twig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Объявление счетчика и его инкрементация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844604" y="2315219"/>
            <a:ext cx="345479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set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cnt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 = 0 %}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67523" y="3318832"/>
            <a:ext cx="460895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set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cnt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cnt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 + 1 %}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00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Переменные в </a:t>
            </a:r>
            <a:r>
              <a:rPr lang="en-US" dirty="0" smtClean="0"/>
              <a:t>Twig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Получение значения из массива по ключу</a:t>
            </a:r>
            <a:endParaRPr lang="ru-RU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36280" y="3678872"/>
            <a:ext cx="807144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set el =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xarr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, “key”, “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defval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”) %}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75300" y="1995686"/>
            <a:ext cx="3993401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set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 = {</a:t>
            </a: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	“key”: “value”,</a:t>
            </a:r>
            <a:endParaRPr lang="en-US" sz="2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} %}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79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Переменные</a:t>
            </a:r>
            <a:r>
              <a:rPr lang="en-US" dirty="0" smtClean="0"/>
              <a:t> </a:t>
            </a:r>
            <a:r>
              <a:rPr lang="ru-RU" dirty="0" smtClean="0"/>
              <a:t>в </a:t>
            </a:r>
            <a:r>
              <a:rPr lang="en-US" dirty="0" smtClean="0"/>
              <a:t>Twig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Получение </a:t>
            </a:r>
            <a:r>
              <a:rPr lang="en-US" dirty="0" smtClean="0"/>
              <a:t>GET </a:t>
            </a:r>
            <a:r>
              <a:rPr lang="ru-RU" dirty="0" smtClean="0"/>
              <a:t>и </a:t>
            </a:r>
            <a:r>
              <a:rPr lang="en-US" dirty="0" smtClean="0"/>
              <a:t>POST </a:t>
            </a:r>
            <a:r>
              <a:rPr lang="ru-RU" dirty="0" smtClean="0"/>
              <a:t>параметров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113361" y="2355726"/>
            <a:ext cx="6917278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set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getelem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xget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getelem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”) %}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4821" y="3246824"/>
            <a:ext cx="749435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set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postelem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xpost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postelem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”) %}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04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Переменные в </a:t>
            </a:r>
            <a:r>
              <a:rPr lang="en-US" dirty="0" smtClean="0"/>
              <a:t>Twig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Объявление пустого массива </a:t>
            </a:r>
            <a:r>
              <a:rPr lang="ru-RU" dirty="0" smtClean="0"/>
              <a:t>и добавление в него значени</a:t>
            </a:r>
            <a:r>
              <a:rPr lang="ru-RU" dirty="0"/>
              <a:t>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67523" y="1851670"/>
            <a:ext cx="460895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set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arr_elem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 = [] %}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67523" y="2688334"/>
            <a:ext cx="4608954" cy="20159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set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arr_elem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xadd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arr_elem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	“key”,</a:t>
            </a: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	“value”</a:t>
            </a: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) %}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51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4420" y="205978"/>
            <a:ext cx="7355160" cy="114163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Совмещенное условие с выводом в </a:t>
            </a:r>
            <a:r>
              <a:rPr lang="en-US" dirty="0" smtClean="0"/>
              <a:t>Twig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23528" y="2787774"/>
            <a:ext cx="460895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{{ not a ? “b” : “a” }}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80112" y="2040876"/>
            <a:ext cx="2877711" cy="20159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if not a %}</a:t>
            </a: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	b</a:t>
            </a: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else %}</a:t>
            </a:r>
          </a:p>
          <a:p>
            <a:r>
              <a:rPr lang="en-US" sz="2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a</a:t>
            </a:r>
            <a:endParaRPr lang="en-US" sz="2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endif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 %}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5220072" y="1923678"/>
            <a:ext cx="0" cy="2376264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907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4420" y="205978"/>
            <a:ext cx="7355160" cy="114163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Совмещенное условие с выводом в </a:t>
            </a:r>
            <a:r>
              <a:rPr lang="en-US" dirty="0" smtClean="0"/>
              <a:t>Twig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59777" y="2787774"/>
            <a:ext cx="345479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{{ not a ? “b” }}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10713" y="2400916"/>
            <a:ext cx="2877711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if not a %}</a:t>
            </a: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	b</a:t>
            </a: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endif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 %}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4862641" y="2283718"/>
            <a:ext cx="0" cy="1512168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475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Переменные в </a:t>
            </a:r>
            <a:r>
              <a:rPr lang="en-US" dirty="0" smtClean="0"/>
              <a:t>Twig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Пример использования функции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363703" y="1995686"/>
            <a:ext cx="441659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{{</a:t>
            </a:r>
            <a:r>
              <a:rPr lang="ru-RU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v_dump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(variable)</a:t>
            </a:r>
            <a:r>
              <a:rPr lang="ru-RU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}}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67523" y="3010151"/>
            <a:ext cx="460895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{{</a:t>
            </a:r>
            <a:r>
              <a:rPr lang="ru-RU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v2_dump(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obj_elem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ru-RU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}}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2803" y="4011910"/>
            <a:ext cx="5378395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{{</a:t>
            </a:r>
            <a:r>
              <a:rPr lang="ru-RU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json_encode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arr_elem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ru-RU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}}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10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Переменные</a:t>
            </a:r>
            <a:r>
              <a:rPr lang="en-US" dirty="0" smtClean="0"/>
              <a:t> </a:t>
            </a:r>
            <a:r>
              <a:rPr lang="ru-RU" dirty="0" smtClean="0"/>
              <a:t>в </a:t>
            </a:r>
            <a:r>
              <a:rPr lang="en-US" dirty="0" smtClean="0"/>
              <a:t>Twig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Пример использования фильтров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556064" y="1851670"/>
            <a:ext cx="403187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{{</a:t>
            </a:r>
            <a:r>
              <a:rPr lang="ru-RU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variable</a:t>
            </a:r>
            <a:r>
              <a:rPr lang="ru-RU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| raw</a:t>
            </a:r>
            <a:r>
              <a:rPr lang="ru-RU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}}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21001" y="2643758"/>
            <a:ext cx="730199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{{</a:t>
            </a:r>
            <a:r>
              <a:rPr lang="ru-RU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variable |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format_date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d.m.Y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”)</a:t>
            </a:r>
            <a:r>
              <a:rPr lang="ru-RU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}}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75163" y="3435846"/>
            <a:ext cx="4993675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{{ variable | round(2) }}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09541" y="4227934"/>
            <a:ext cx="6724918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{{</a:t>
            </a:r>
            <a:r>
              <a:rPr lang="ru-RU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variable</a:t>
            </a:r>
            <a:r>
              <a:rPr lang="ru-RU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|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json_encode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 | raw</a:t>
            </a:r>
            <a:r>
              <a:rPr lang="ru-RU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}}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29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Переменные</a:t>
            </a:r>
            <a:r>
              <a:rPr lang="en-US" dirty="0" smtClean="0"/>
              <a:t> </a:t>
            </a:r>
            <a:r>
              <a:rPr lang="ru-RU" dirty="0" smtClean="0"/>
              <a:t>в </a:t>
            </a:r>
            <a:r>
              <a:rPr lang="en-US" dirty="0" smtClean="0"/>
              <a:t>Twig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Получаем количество элементов массива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786622" y="2454736"/>
            <a:ext cx="557075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set</a:t>
            </a:r>
            <a:r>
              <a:rPr lang="ru-RU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ru-RU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= [2, 3, 5, 8] %}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48424" y="3246824"/>
            <a:ext cx="364715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{{</a:t>
            </a:r>
            <a:r>
              <a:rPr lang="ru-RU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ru-RU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| length</a:t>
            </a:r>
            <a:r>
              <a:rPr lang="ru-RU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}}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16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уроков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51521" y="1190955"/>
            <a:ext cx="424847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Введение в сервисы платформы и </a:t>
            </a:r>
            <a:r>
              <a:rPr lang="ru-RU" sz="2000" dirty="0" err="1" smtClean="0"/>
              <a:t>фреймворк</a:t>
            </a:r>
            <a:endParaRPr lang="ru-RU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Система </a:t>
            </a:r>
            <a:r>
              <a:rPr lang="ru-RU" sz="2000" smtClean="0"/>
              <a:t>управления версиями </a:t>
            </a:r>
            <a:r>
              <a:rPr lang="en-US" sz="2000" smtClean="0"/>
              <a:t>Mercurial </a:t>
            </a:r>
            <a:r>
              <a:rPr lang="en-US" sz="2000" dirty="0" smtClean="0"/>
              <a:t>(</a:t>
            </a:r>
            <a:r>
              <a:rPr lang="ru-RU" sz="2000" dirty="0" smtClean="0"/>
              <a:t>аналог </a:t>
            </a:r>
            <a:r>
              <a:rPr lang="en-US" sz="2000" dirty="0" err="1" smtClean="0"/>
              <a:t>git</a:t>
            </a:r>
            <a:r>
              <a:rPr lang="en-US" sz="2000" dirty="0" smtClean="0"/>
              <a:t>, </a:t>
            </a:r>
            <a:r>
              <a:rPr lang="en-US" sz="2000" dirty="0" err="1" smtClean="0"/>
              <a:t>svn</a:t>
            </a:r>
            <a:r>
              <a:rPr lang="en-US" sz="2000" dirty="0" smtClean="0"/>
              <a:t>(subversion) </a:t>
            </a:r>
            <a:r>
              <a:rPr lang="ru-RU" sz="2000" dirty="0" smtClean="0"/>
              <a:t>и др.)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Controller </a:t>
            </a:r>
            <a:r>
              <a:rPr lang="ru-RU" sz="2000" dirty="0" smtClean="0"/>
              <a:t>и работа с ними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Controller </a:t>
            </a:r>
            <a:r>
              <a:rPr lang="ru-RU" sz="2000" dirty="0" smtClean="0"/>
              <a:t>и работа с ними (закрепление)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Class </a:t>
            </a:r>
            <a:r>
              <a:rPr lang="ru-RU" sz="2000" dirty="0" smtClean="0"/>
              <a:t>и работа с ними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Model </a:t>
            </a:r>
            <a:r>
              <a:rPr lang="ru-RU" sz="2000" dirty="0" smtClean="0"/>
              <a:t>и работа с ними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View </a:t>
            </a:r>
            <a:r>
              <a:rPr lang="ru-RU" sz="2000" dirty="0" smtClean="0"/>
              <a:t>и работа с ними, взаимодействие </a:t>
            </a:r>
            <a:r>
              <a:rPr lang="en-US" sz="2000" dirty="0" smtClean="0"/>
              <a:t>View </a:t>
            </a:r>
            <a:r>
              <a:rPr lang="ru-RU" sz="2000" dirty="0" smtClean="0"/>
              <a:t>с </a:t>
            </a:r>
            <a:r>
              <a:rPr lang="en-US" sz="2000" dirty="0" smtClean="0"/>
              <a:t>Model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44008" y="1203598"/>
            <a:ext cx="424847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8"/>
            </a:pPr>
            <a:r>
              <a:rPr lang="ru-RU" sz="2000" b="1" dirty="0" err="1" smtClean="0"/>
              <a:t>Шаблонизатор</a:t>
            </a:r>
            <a:r>
              <a:rPr lang="ru-RU" sz="2000" b="1" dirty="0" smtClean="0"/>
              <a:t> </a:t>
            </a:r>
            <a:r>
              <a:rPr lang="en-US" sz="2000" b="1" dirty="0" smtClean="0"/>
              <a:t>Twig </a:t>
            </a:r>
            <a:r>
              <a:rPr lang="ru-RU" sz="2000" b="1" dirty="0" smtClean="0"/>
              <a:t>и работа с ним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Обращение к </a:t>
            </a:r>
            <a:r>
              <a:rPr lang="en-US" sz="2000" dirty="0" smtClean="0"/>
              <a:t>Model </a:t>
            </a:r>
            <a:r>
              <a:rPr lang="ru-RU" sz="2000" dirty="0" smtClean="0"/>
              <a:t>через </a:t>
            </a:r>
            <a:r>
              <a:rPr lang="en-US" sz="2000" dirty="0" smtClean="0"/>
              <a:t>JavaScript</a:t>
            </a:r>
            <a:r>
              <a:rPr lang="ru-RU" sz="2000" dirty="0" smtClean="0"/>
              <a:t>, работа с </a:t>
            </a:r>
            <a:r>
              <a:rPr lang="en-US" sz="2000" dirty="0" err="1" smtClean="0"/>
              <a:t>Yepnope</a:t>
            </a:r>
            <a:endParaRPr lang="en-US" sz="2000" dirty="0" smtClean="0"/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Работа с </a:t>
            </a:r>
            <a:r>
              <a:rPr lang="en-US" sz="2000" dirty="0" smtClean="0"/>
              <a:t>Bin </a:t>
            </a:r>
            <a:r>
              <a:rPr lang="ru-RU" sz="2000" dirty="0" smtClean="0"/>
              <a:t>и </a:t>
            </a:r>
            <a:r>
              <a:rPr lang="en-US" sz="2000" dirty="0" err="1" smtClean="0"/>
              <a:t>Cron</a:t>
            </a:r>
            <a:r>
              <a:rPr lang="en-US" sz="2000" dirty="0" smtClean="0"/>
              <a:t> </a:t>
            </a:r>
            <a:r>
              <a:rPr lang="ru-RU" sz="2000" dirty="0" smtClean="0"/>
              <a:t>файлами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Методы «общения» проектов между собой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Проект «с нуля». С чего начать?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Верстка и интеграция шаблонов сайтов с сервисом </a:t>
            </a:r>
            <a:r>
              <a:rPr lang="en-US" sz="2000" dirty="0" smtClean="0"/>
              <a:t>CMS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Повтор предыдущих уроков и Экзамен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1856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Циклы в </a:t>
            </a:r>
            <a:r>
              <a:rPr lang="en-US" dirty="0" smtClean="0"/>
              <a:t>Twig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1469271"/>
            <a:ext cx="4416594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for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elem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 in list %}</a:t>
            </a:r>
          </a:p>
          <a:p>
            <a:r>
              <a:rPr lang="en-US" sz="2500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... code ...</a:t>
            </a:r>
            <a:endParaRPr lang="en-US" sz="2500" b="1" dirty="0">
              <a:solidFill>
                <a:schemeClr val="bg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endfor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 %}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82803" y="3341479"/>
            <a:ext cx="5378395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for key,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elem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 in list %}</a:t>
            </a:r>
          </a:p>
          <a:p>
            <a:r>
              <a:rPr lang="en-US" sz="2500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... code ...</a:t>
            </a:r>
            <a:endParaRPr lang="en-US" sz="2500" b="1" dirty="0">
              <a:solidFill>
                <a:schemeClr val="bg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endfor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 %}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863588" y="3075806"/>
            <a:ext cx="7416824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947273" y="1491630"/>
            <a:ext cx="4031873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for j in 3..25 %}</a:t>
            </a:r>
          </a:p>
          <a:p>
            <a:r>
              <a:rPr lang="en-US" sz="2500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... code ...</a:t>
            </a:r>
            <a:endParaRPr lang="en-US" sz="2500" b="1" dirty="0">
              <a:solidFill>
                <a:schemeClr val="bg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endfor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 %}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4788024" y="1419622"/>
            <a:ext cx="0" cy="1512168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676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Подключение </a:t>
            </a:r>
            <a:r>
              <a:rPr lang="en-US" dirty="0" smtClean="0"/>
              <a:t>view </a:t>
            </a:r>
            <a:r>
              <a:rPr lang="ru-RU" dirty="0" smtClean="0"/>
              <a:t>файла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Пример подключения одного</a:t>
            </a:r>
            <a:r>
              <a:rPr lang="en-US" dirty="0" smtClean="0"/>
              <a:t> view</a:t>
            </a:r>
            <a:r>
              <a:rPr lang="ru-RU" dirty="0" smtClean="0"/>
              <a:t> файла в другом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998219" y="1995686"/>
            <a:ext cx="5147563" cy="27853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{{</a:t>
            </a:r>
            <a:r>
              <a:rPr lang="ru-RU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renderPlain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	“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app.view.work.calc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”,</a:t>
            </a:r>
          </a:p>
          <a:p>
            <a:r>
              <a:rPr lang="en-US" sz="2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	a: 5,</a:t>
            </a:r>
          </a:p>
          <a:p>
            <a:r>
              <a:rPr lang="en-US" sz="2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	b: 7,</a:t>
            </a:r>
          </a:p>
          <a:p>
            <a:r>
              <a:rPr lang="en-US" sz="2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ru-RU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}}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1410330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renderPlain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view_address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params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65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Вызов </a:t>
            </a:r>
            <a:r>
              <a:rPr lang="en-US" dirty="0" smtClean="0"/>
              <a:t>model </a:t>
            </a:r>
            <a:r>
              <a:rPr lang="ru-RU" dirty="0" smtClean="0"/>
              <a:t>через </a:t>
            </a:r>
            <a:r>
              <a:rPr lang="en-US" dirty="0" smtClean="0"/>
              <a:t>view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Пример вызова </a:t>
            </a:r>
            <a:r>
              <a:rPr lang="en-US" dirty="0" smtClean="0"/>
              <a:t>model </a:t>
            </a:r>
            <a:r>
              <a:rPr lang="ru-RU" dirty="0" smtClean="0"/>
              <a:t>функции</a:t>
            </a:r>
            <a:r>
              <a:rPr lang="en-US" dirty="0" smtClean="0"/>
              <a:t> </a:t>
            </a:r>
            <a:r>
              <a:rPr lang="ru-RU" dirty="0"/>
              <a:t>внутри</a:t>
            </a:r>
            <a:r>
              <a:rPr lang="en-US" dirty="0" smtClean="0"/>
              <a:t> view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825094" y="1851670"/>
            <a:ext cx="5493812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</a:t>
            </a:r>
            <a:r>
              <a:rPr lang="ru-RU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set ret =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ioCallAction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	“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app.model.work.calc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”,</a:t>
            </a:r>
          </a:p>
          <a:p>
            <a:r>
              <a:rPr lang="en-US" sz="2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	a: 5,</a:t>
            </a:r>
          </a:p>
          <a:p>
            <a:r>
              <a:rPr lang="en-US" sz="2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	b: 7,</a:t>
            </a:r>
          </a:p>
          <a:p>
            <a:r>
              <a:rPr lang="en-US" sz="2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	operation: “plus”,</a:t>
            </a:r>
          </a:p>
          <a:p>
            <a:r>
              <a:rPr lang="en-US" sz="2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ru-RU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%}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1410330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ioCallAction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model_address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params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02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Переменные в </a:t>
            </a:r>
            <a:r>
              <a:rPr lang="en-US" dirty="0" smtClean="0"/>
              <a:t>Twig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987574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Пример</a:t>
            </a:r>
            <a:r>
              <a:rPr lang="en-US" dirty="0" smtClean="0"/>
              <a:t> </a:t>
            </a:r>
            <a:r>
              <a:rPr lang="ru-RU" dirty="0" smtClean="0"/>
              <a:t>добавления </a:t>
            </a:r>
            <a:r>
              <a:rPr lang="en-US" dirty="0" smtClean="0"/>
              <a:t>GET </a:t>
            </a:r>
            <a:r>
              <a:rPr lang="ru-RU" dirty="0" smtClean="0"/>
              <a:t>параметров к </a:t>
            </a:r>
            <a:r>
              <a:rPr lang="en-US" dirty="0" smtClean="0"/>
              <a:t>URL</a:t>
            </a:r>
            <a:endParaRPr lang="ru-RU" dirty="0" smtClean="0"/>
          </a:p>
          <a:p>
            <a:pPr algn="ctr"/>
            <a:r>
              <a:rPr lang="en-US" dirty="0" smtClean="0"/>
              <a:t>(</a:t>
            </a:r>
            <a:r>
              <a:rPr lang="ru-RU" dirty="0" smtClean="0"/>
              <a:t>формирование ссылки с </a:t>
            </a:r>
            <a:r>
              <a:rPr lang="en-US" dirty="0" smtClean="0"/>
              <a:t>GET </a:t>
            </a:r>
            <a:r>
              <a:rPr lang="ru-RU" dirty="0" smtClean="0"/>
              <a:t>параметрами</a:t>
            </a:r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32460" y="2265594"/>
            <a:ext cx="787908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set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url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 = “http://000.polytech.ga” %}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82803" y="2931790"/>
            <a:ext cx="5378395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set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url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UrlGetAdd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url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r>
              <a:rPr lang="en-US" sz="2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“a”, 5,</a:t>
            </a: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	“b”, 7</a:t>
            </a: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) %}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77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2" y="1419622"/>
            <a:ext cx="654385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Начать использовать переменные, циклы, условия, функции, фильтры </a:t>
            </a:r>
            <a:r>
              <a:rPr lang="en-US" sz="2000" dirty="0" smtClean="0"/>
              <a:t>Twig </a:t>
            </a:r>
            <a:r>
              <a:rPr lang="ru-RU" sz="2000" dirty="0" smtClean="0"/>
              <a:t>через </a:t>
            </a:r>
            <a:r>
              <a:rPr lang="en-US" sz="2000" dirty="0" smtClean="0"/>
              <a:t>View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Отобразить один </a:t>
            </a:r>
            <a:r>
              <a:rPr lang="en-US" sz="2000" dirty="0" smtClean="0"/>
              <a:t>View </a:t>
            </a:r>
            <a:r>
              <a:rPr lang="ru-RU" sz="2000" dirty="0" smtClean="0"/>
              <a:t>в другом </a:t>
            </a:r>
            <a:r>
              <a:rPr lang="en-US" sz="2000" dirty="0" smtClean="0"/>
              <a:t>View </a:t>
            </a:r>
            <a:r>
              <a:rPr lang="ru-RU" sz="2000" dirty="0" smtClean="0"/>
              <a:t>с передачей параметров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Вывести результат работы</a:t>
            </a:r>
            <a:r>
              <a:rPr lang="en-US" sz="2000" dirty="0" smtClean="0"/>
              <a:t> </a:t>
            </a:r>
            <a:r>
              <a:rPr lang="ru-RU" sz="2000" dirty="0" smtClean="0"/>
              <a:t>ранее созданной </a:t>
            </a:r>
            <a:r>
              <a:rPr lang="en-US" sz="2000" dirty="0" smtClean="0"/>
              <a:t>Model </a:t>
            </a:r>
            <a:r>
              <a:rPr lang="ru-RU" sz="2000" dirty="0" smtClean="0"/>
              <a:t>функции</a:t>
            </a:r>
            <a:r>
              <a:rPr lang="en-US" sz="2000" dirty="0" smtClean="0"/>
              <a:t> </a:t>
            </a:r>
            <a:r>
              <a:rPr lang="ru-RU" sz="2000" dirty="0" smtClean="0"/>
              <a:t>через функцию </a:t>
            </a:r>
            <a:r>
              <a:rPr lang="en-US" sz="2000" dirty="0" err="1" smtClean="0"/>
              <a:t>ioCallAction</a:t>
            </a:r>
            <a:r>
              <a:rPr lang="en-US" sz="2000" dirty="0" smtClean="0"/>
              <a:t>()</a:t>
            </a:r>
            <a:r>
              <a:rPr lang="ru-RU" sz="2000" dirty="0" smtClean="0"/>
              <a:t> в </a:t>
            </a:r>
            <a:r>
              <a:rPr lang="en-US" sz="2000" dirty="0" smtClean="0"/>
              <a:t>Twig</a:t>
            </a:r>
            <a:endParaRPr lang="ru-RU" sz="2000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Практика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859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1840" y="1095586"/>
            <a:ext cx="5338936" cy="2952328"/>
          </a:xfrm>
        </p:spPr>
        <p:txBody>
          <a:bodyPr>
            <a:normAutofit/>
          </a:bodyPr>
          <a:lstStyle/>
          <a:p>
            <a:r>
              <a:rPr lang="ru-RU" dirty="0" smtClean="0"/>
              <a:t>Не забываем</a:t>
            </a:r>
            <a:br>
              <a:rPr lang="ru-RU" dirty="0" smtClean="0"/>
            </a:br>
            <a:r>
              <a:rPr lang="ru-RU" dirty="0" smtClean="0"/>
              <a:t>про написание</a:t>
            </a:r>
            <a:br>
              <a:rPr lang="ru-RU" dirty="0" smtClean="0"/>
            </a:br>
            <a:r>
              <a:rPr lang="ru-RU" b="1" dirty="0" smtClean="0"/>
              <a:t>документации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 данному уроку!!!</a:t>
            </a:r>
            <a:endParaRPr lang="ru-RU" dirty="0"/>
          </a:p>
        </p:txBody>
      </p:sp>
      <p:pic>
        <p:nvPicPr>
          <p:cNvPr id="1026" name="Picture 2" descr="C:\Users\LexInZector\Desktop\icon_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19622"/>
            <a:ext cx="2304256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835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проекта</a:t>
            </a:r>
            <a:endParaRPr lang="ru-RU" dirty="0"/>
          </a:p>
        </p:txBody>
      </p:sp>
      <p:sp>
        <p:nvSpPr>
          <p:cNvPr id="127" name="TextBox 126"/>
          <p:cNvSpPr txBox="1"/>
          <p:nvPr/>
        </p:nvSpPr>
        <p:spPr>
          <a:xfrm>
            <a:off x="1372977" y="1849348"/>
            <a:ext cx="5549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bin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565369" y="987574"/>
            <a:ext cx="99443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Project</a:t>
            </a:r>
            <a:endParaRPr lang="ru-RU" sz="2200" dirty="0"/>
          </a:p>
        </p:txBody>
      </p:sp>
      <p:sp>
        <p:nvSpPr>
          <p:cNvPr id="129" name="TextBox 128"/>
          <p:cNvSpPr txBox="1"/>
          <p:nvPr/>
        </p:nvSpPr>
        <p:spPr>
          <a:xfrm>
            <a:off x="755576" y="1418461"/>
            <a:ext cx="61427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app</a:t>
            </a:r>
            <a:endParaRPr lang="ru-RU" sz="2200" dirty="0"/>
          </a:p>
        </p:txBody>
      </p:sp>
      <p:sp>
        <p:nvSpPr>
          <p:cNvPr id="130" name="TextBox 129"/>
          <p:cNvSpPr txBox="1"/>
          <p:nvPr/>
        </p:nvSpPr>
        <p:spPr>
          <a:xfrm>
            <a:off x="3889841" y="1418457"/>
            <a:ext cx="84273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cache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672865" y="1418457"/>
            <a:ext cx="12195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template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1372976" y="2199516"/>
            <a:ext cx="72327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class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1371557" y="2559556"/>
            <a:ext cx="129881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controller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1370888" y="4359756"/>
            <a:ext cx="7379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view</a:t>
            </a:r>
            <a:endParaRPr lang="ru-RU" sz="2200" b="1" dirty="0"/>
          </a:p>
        </p:txBody>
      </p:sp>
      <p:sp>
        <p:nvSpPr>
          <p:cNvPr id="135" name="TextBox 134"/>
          <p:cNvSpPr txBox="1"/>
          <p:nvPr/>
        </p:nvSpPr>
        <p:spPr>
          <a:xfrm>
            <a:off x="1370888" y="2919596"/>
            <a:ext cx="7037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cron</a:t>
            </a:r>
            <a:endParaRPr lang="ru-RU" sz="2200" dirty="0"/>
          </a:p>
        </p:txBody>
      </p:sp>
      <p:sp>
        <p:nvSpPr>
          <p:cNvPr id="136" name="TextBox 135"/>
          <p:cNvSpPr txBox="1"/>
          <p:nvPr/>
        </p:nvSpPr>
        <p:spPr>
          <a:xfrm>
            <a:off x="1370888" y="3279636"/>
            <a:ext cx="39786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io</a:t>
            </a:r>
            <a:endParaRPr lang="ru-RU" sz="2200" dirty="0"/>
          </a:p>
        </p:txBody>
      </p:sp>
      <p:sp>
        <p:nvSpPr>
          <p:cNvPr id="137" name="TextBox 136"/>
          <p:cNvSpPr txBox="1"/>
          <p:nvPr/>
        </p:nvSpPr>
        <p:spPr>
          <a:xfrm>
            <a:off x="1370888" y="3639676"/>
            <a:ext cx="4603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lib</a:t>
            </a:r>
            <a:endParaRPr lang="ru-RU" sz="2200" dirty="0"/>
          </a:p>
        </p:txBody>
      </p:sp>
      <p:sp>
        <p:nvSpPr>
          <p:cNvPr id="138" name="TextBox 137"/>
          <p:cNvSpPr txBox="1"/>
          <p:nvPr/>
        </p:nvSpPr>
        <p:spPr>
          <a:xfrm>
            <a:off x="1370888" y="3999716"/>
            <a:ext cx="9124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model</a:t>
            </a:r>
            <a:endParaRPr lang="ru-RU" sz="2200" dirty="0"/>
          </a:p>
        </p:txBody>
      </p:sp>
      <p:cxnSp>
        <p:nvCxnSpPr>
          <p:cNvPr id="139" name="Соединительная линия уступом 138"/>
          <p:cNvCxnSpPr>
            <a:stCxn id="129" idx="2"/>
            <a:endCxn id="127" idx="1"/>
          </p:cNvCxnSpPr>
          <p:nvPr/>
        </p:nvCxnSpPr>
        <p:spPr>
          <a:xfrm rot="16200000" flipH="1">
            <a:off x="1110122" y="1801937"/>
            <a:ext cx="215444" cy="31026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Соединительная линия уступом 139"/>
          <p:cNvCxnSpPr>
            <a:stCxn id="129" idx="2"/>
            <a:endCxn id="132" idx="1"/>
          </p:cNvCxnSpPr>
          <p:nvPr/>
        </p:nvCxnSpPr>
        <p:spPr>
          <a:xfrm rot="16200000" flipH="1">
            <a:off x="935038" y="1977022"/>
            <a:ext cx="565612" cy="31026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Соединительная линия уступом 140"/>
          <p:cNvCxnSpPr>
            <a:stCxn id="129" idx="2"/>
            <a:endCxn id="133" idx="1"/>
          </p:cNvCxnSpPr>
          <p:nvPr/>
        </p:nvCxnSpPr>
        <p:spPr>
          <a:xfrm rot="16200000" flipH="1">
            <a:off x="754308" y="2157751"/>
            <a:ext cx="925652" cy="30884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Соединительная линия уступом 141"/>
          <p:cNvCxnSpPr>
            <a:stCxn id="129" idx="2"/>
            <a:endCxn id="135" idx="1"/>
          </p:cNvCxnSpPr>
          <p:nvPr/>
        </p:nvCxnSpPr>
        <p:spPr>
          <a:xfrm rot="16200000" flipH="1">
            <a:off x="573954" y="2338106"/>
            <a:ext cx="1285692" cy="30817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Соединительная линия уступом 142"/>
          <p:cNvCxnSpPr>
            <a:stCxn id="129" idx="2"/>
            <a:endCxn id="136" idx="1"/>
          </p:cNvCxnSpPr>
          <p:nvPr/>
        </p:nvCxnSpPr>
        <p:spPr>
          <a:xfrm rot="16200000" flipH="1">
            <a:off x="393934" y="2518126"/>
            <a:ext cx="1645732" cy="30817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Соединительная линия уступом 143"/>
          <p:cNvCxnSpPr>
            <a:stCxn id="129" idx="2"/>
            <a:endCxn id="137" idx="1"/>
          </p:cNvCxnSpPr>
          <p:nvPr/>
        </p:nvCxnSpPr>
        <p:spPr>
          <a:xfrm rot="16200000" flipH="1">
            <a:off x="213914" y="2698146"/>
            <a:ext cx="2005772" cy="30817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Соединительная линия уступом 144"/>
          <p:cNvCxnSpPr>
            <a:stCxn id="129" idx="2"/>
            <a:endCxn id="138" idx="1"/>
          </p:cNvCxnSpPr>
          <p:nvPr/>
        </p:nvCxnSpPr>
        <p:spPr>
          <a:xfrm rot="16200000" flipH="1">
            <a:off x="33894" y="2878166"/>
            <a:ext cx="2365812" cy="30817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Соединительная линия уступом 145"/>
          <p:cNvCxnSpPr>
            <a:stCxn id="129" idx="2"/>
            <a:endCxn id="134" idx="1"/>
          </p:cNvCxnSpPr>
          <p:nvPr/>
        </p:nvCxnSpPr>
        <p:spPr>
          <a:xfrm rot="16200000" flipH="1">
            <a:off x="-146126" y="3058186"/>
            <a:ext cx="2725852" cy="30817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Box 146"/>
          <p:cNvSpPr txBox="1"/>
          <p:nvPr/>
        </p:nvSpPr>
        <p:spPr>
          <a:xfrm>
            <a:off x="3897193" y="4287748"/>
            <a:ext cx="94006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systpls</a:t>
            </a:r>
            <a:endParaRPr lang="en-US" sz="2200" dirty="0" smtClean="0"/>
          </a:p>
        </p:txBody>
      </p:sp>
      <p:sp>
        <p:nvSpPr>
          <p:cNvPr id="148" name="TextBox 147"/>
          <p:cNvSpPr txBox="1"/>
          <p:nvPr/>
        </p:nvSpPr>
        <p:spPr>
          <a:xfrm>
            <a:off x="3886928" y="1767468"/>
            <a:ext cx="11160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ckfinder</a:t>
            </a:r>
            <a:endParaRPr lang="en-US" sz="2200" dirty="0" smtClean="0"/>
          </a:p>
        </p:txBody>
      </p:sp>
      <p:sp>
        <p:nvSpPr>
          <p:cNvPr id="149" name="TextBox 148"/>
          <p:cNvSpPr txBox="1"/>
          <p:nvPr/>
        </p:nvSpPr>
        <p:spPr>
          <a:xfrm>
            <a:off x="3889841" y="2127508"/>
            <a:ext cx="5245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css</a:t>
            </a:r>
            <a:endParaRPr lang="en-US" sz="2200" dirty="0" smtClean="0"/>
          </a:p>
        </p:txBody>
      </p:sp>
      <p:sp>
        <p:nvSpPr>
          <p:cNvPr id="150" name="TextBox 149"/>
          <p:cNvSpPr txBox="1"/>
          <p:nvPr/>
        </p:nvSpPr>
        <p:spPr>
          <a:xfrm>
            <a:off x="3889841" y="2490591"/>
            <a:ext cx="111761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elFinder</a:t>
            </a:r>
            <a:endParaRPr lang="en-US" sz="2200" dirty="0" smtClean="0"/>
          </a:p>
        </p:txBody>
      </p:sp>
      <p:sp>
        <p:nvSpPr>
          <p:cNvPr id="151" name="TextBox 150"/>
          <p:cNvSpPr txBox="1"/>
          <p:nvPr/>
        </p:nvSpPr>
        <p:spPr>
          <a:xfrm>
            <a:off x="3897193" y="2854007"/>
            <a:ext cx="65114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files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3897193" y="3207047"/>
            <a:ext cx="66159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icon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3886928" y="3567668"/>
            <a:ext cx="6078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img</a:t>
            </a:r>
            <a:endParaRPr lang="en-US" sz="2200" dirty="0" smtClean="0"/>
          </a:p>
        </p:txBody>
      </p:sp>
      <p:sp>
        <p:nvSpPr>
          <p:cNvPr id="154" name="TextBox 153"/>
          <p:cNvSpPr txBox="1"/>
          <p:nvPr/>
        </p:nvSpPr>
        <p:spPr>
          <a:xfrm>
            <a:off x="3889841" y="3926547"/>
            <a:ext cx="36260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js</a:t>
            </a:r>
            <a:endParaRPr lang="en-US" sz="2200" dirty="0" smtClean="0"/>
          </a:p>
        </p:txBody>
      </p:sp>
      <p:cxnSp>
        <p:nvCxnSpPr>
          <p:cNvPr id="155" name="Соединительная линия уступом 154"/>
          <p:cNvCxnSpPr>
            <a:stCxn id="128" idx="3"/>
            <a:endCxn id="130" idx="1"/>
          </p:cNvCxnSpPr>
          <p:nvPr/>
        </p:nvCxnSpPr>
        <p:spPr>
          <a:xfrm>
            <a:off x="1559808" y="1203018"/>
            <a:ext cx="2330033" cy="430883"/>
          </a:xfrm>
          <a:prstGeom prst="bentConnector3">
            <a:avLst>
              <a:gd name="adj1" fmla="val 8523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Соединительная линия уступом 155"/>
          <p:cNvCxnSpPr>
            <a:stCxn id="128" idx="3"/>
            <a:endCxn id="148" idx="1"/>
          </p:cNvCxnSpPr>
          <p:nvPr/>
        </p:nvCxnSpPr>
        <p:spPr>
          <a:xfrm>
            <a:off x="1559808" y="1203018"/>
            <a:ext cx="2327120" cy="779894"/>
          </a:xfrm>
          <a:prstGeom prst="bentConnector3">
            <a:avLst>
              <a:gd name="adj1" fmla="val 8527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Соединительная линия уступом 156"/>
          <p:cNvCxnSpPr>
            <a:stCxn id="128" idx="3"/>
            <a:endCxn id="149" idx="1"/>
          </p:cNvCxnSpPr>
          <p:nvPr/>
        </p:nvCxnSpPr>
        <p:spPr>
          <a:xfrm>
            <a:off x="1559808" y="1203018"/>
            <a:ext cx="2330033" cy="1139934"/>
          </a:xfrm>
          <a:prstGeom prst="bentConnector3">
            <a:avLst>
              <a:gd name="adj1" fmla="val 8523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Соединительная линия уступом 157"/>
          <p:cNvCxnSpPr>
            <a:stCxn id="128" idx="3"/>
            <a:endCxn id="150" idx="1"/>
          </p:cNvCxnSpPr>
          <p:nvPr/>
        </p:nvCxnSpPr>
        <p:spPr>
          <a:xfrm>
            <a:off x="1559808" y="1203018"/>
            <a:ext cx="2330033" cy="1503017"/>
          </a:xfrm>
          <a:prstGeom prst="bentConnector3">
            <a:avLst>
              <a:gd name="adj1" fmla="val 8523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Соединительная линия уступом 158"/>
          <p:cNvCxnSpPr>
            <a:stCxn id="128" idx="3"/>
            <a:endCxn id="151" idx="1"/>
          </p:cNvCxnSpPr>
          <p:nvPr/>
        </p:nvCxnSpPr>
        <p:spPr>
          <a:xfrm>
            <a:off x="1559808" y="1203018"/>
            <a:ext cx="2337385" cy="1866433"/>
          </a:xfrm>
          <a:prstGeom prst="bentConnector3">
            <a:avLst>
              <a:gd name="adj1" fmla="val 8512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Соединительная линия уступом 159"/>
          <p:cNvCxnSpPr>
            <a:stCxn id="128" idx="3"/>
            <a:endCxn id="152" idx="1"/>
          </p:cNvCxnSpPr>
          <p:nvPr/>
        </p:nvCxnSpPr>
        <p:spPr>
          <a:xfrm>
            <a:off x="1559808" y="1203018"/>
            <a:ext cx="2337385" cy="2219473"/>
          </a:xfrm>
          <a:prstGeom prst="bentConnector3">
            <a:avLst>
              <a:gd name="adj1" fmla="val 8512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Соединительная линия уступом 160"/>
          <p:cNvCxnSpPr>
            <a:stCxn id="128" idx="3"/>
            <a:endCxn id="153" idx="1"/>
          </p:cNvCxnSpPr>
          <p:nvPr/>
        </p:nvCxnSpPr>
        <p:spPr>
          <a:xfrm>
            <a:off x="1559808" y="1203018"/>
            <a:ext cx="2327120" cy="2580094"/>
          </a:xfrm>
          <a:prstGeom prst="bentConnector3">
            <a:avLst>
              <a:gd name="adj1" fmla="val 8527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Соединительная линия уступом 161"/>
          <p:cNvCxnSpPr>
            <a:stCxn id="128" idx="3"/>
            <a:endCxn id="154" idx="1"/>
          </p:cNvCxnSpPr>
          <p:nvPr/>
        </p:nvCxnSpPr>
        <p:spPr>
          <a:xfrm>
            <a:off x="1559808" y="1203018"/>
            <a:ext cx="2330033" cy="2938973"/>
          </a:xfrm>
          <a:prstGeom prst="bentConnector3">
            <a:avLst>
              <a:gd name="adj1" fmla="val 8523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Соединительная линия уступом 162"/>
          <p:cNvCxnSpPr>
            <a:stCxn id="128" idx="3"/>
            <a:endCxn id="147" idx="1"/>
          </p:cNvCxnSpPr>
          <p:nvPr/>
        </p:nvCxnSpPr>
        <p:spPr>
          <a:xfrm>
            <a:off x="1559808" y="1203018"/>
            <a:ext cx="2337385" cy="3300174"/>
          </a:xfrm>
          <a:prstGeom prst="bentConnector3">
            <a:avLst>
              <a:gd name="adj1" fmla="val 8512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6650582" y="1772985"/>
            <a:ext cx="12253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.</a:t>
            </a:r>
            <a:r>
              <a:rPr lang="en-US" sz="2200" dirty="0" err="1" smtClean="0"/>
              <a:t>htaccess</a:t>
            </a:r>
            <a:endParaRPr lang="en-US" sz="2200" dirty="0" smtClean="0"/>
          </a:p>
        </p:txBody>
      </p:sp>
      <p:sp>
        <p:nvSpPr>
          <p:cNvPr id="165" name="TextBox 164"/>
          <p:cNvSpPr txBox="1"/>
          <p:nvPr/>
        </p:nvSpPr>
        <p:spPr>
          <a:xfrm>
            <a:off x="6660232" y="2127507"/>
            <a:ext cx="123117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cron.php</a:t>
            </a:r>
            <a:endParaRPr lang="en-US" sz="2200" dirty="0" smtClean="0"/>
          </a:p>
        </p:txBody>
      </p:sp>
      <p:sp>
        <p:nvSpPr>
          <p:cNvPr id="166" name="TextBox 165"/>
          <p:cNvSpPr txBox="1"/>
          <p:nvPr/>
        </p:nvSpPr>
        <p:spPr>
          <a:xfrm>
            <a:off x="6660232" y="2473912"/>
            <a:ext cx="117660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conf.php</a:t>
            </a:r>
            <a:endParaRPr lang="en-US" sz="2200" dirty="0" smtClean="0"/>
          </a:p>
        </p:txBody>
      </p:sp>
      <p:sp>
        <p:nvSpPr>
          <p:cNvPr id="167" name="TextBox 166"/>
          <p:cNvSpPr txBox="1"/>
          <p:nvPr/>
        </p:nvSpPr>
        <p:spPr>
          <a:xfrm>
            <a:off x="6669979" y="2816809"/>
            <a:ext cx="13152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index.php</a:t>
            </a:r>
            <a:endParaRPr lang="en-US" sz="2200" dirty="0" smtClean="0"/>
          </a:p>
        </p:txBody>
      </p:sp>
      <p:sp>
        <p:nvSpPr>
          <p:cNvPr id="168" name="TextBox 167"/>
          <p:cNvSpPr txBox="1"/>
          <p:nvPr/>
        </p:nvSpPr>
        <p:spPr>
          <a:xfrm>
            <a:off x="6672865" y="3207046"/>
            <a:ext cx="144167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robots.php</a:t>
            </a:r>
            <a:endParaRPr lang="en-US" sz="2200" dirty="0" smtClean="0"/>
          </a:p>
        </p:txBody>
      </p:sp>
      <p:sp>
        <p:nvSpPr>
          <p:cNvPr id="169" name="TextBox 168"/>
          <p:cNvSpPr txBox="1"/>
          <p:nvPr/>
        </p:nvSpPr>
        <p:spPr>
          <a:xfrm>
            <a:off x="6672710" y="3567667"/>
            <a:ext cx="133530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error.html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6660232" y="3926546"/>
            <a:ext cx="172867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mksymlink.sh</a:t>
            </a:r>
            <a:endParaRPr lang="ru-RU" sz="2200" dirty="0"/>
          </a:p>
        </p:txBody>
      </p:sp>
      <p:cxnSp>
        <p:nvCxnSpPr>
          <p:cNvPr id="171" name="Соединительная линия уступом 170"/>
          <p:cNvCxnSpPr>
            <a:stCxn id="128" idx="3"/>
            <a:endCxn id="131" idx="1"/>
          </p:cNvCxnSpPr>
          <p:nvPr/>
        </p:nvCxnSpPr>
        <p:spPr>
          <a:xfrm>
            <a:off x="1559808" y="1203018"/>
            <a:ext cx="5113057" cy="430883"/>
          </a:xfrm>
          <a:prstGeom prst="bentConnector3">
            <a:avLst>
              <a:gd name="adj1" fmla="val 9267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Соединительная линия уступом 171"/>
          <p:cNvCxnSpPr>
            <a:stCxn id="128" idx="3"/>
            <a:endCxn id="164" idx="1"/>
          </p:cNvCxnSpPr>
          <p:nvPr/>
        </p:nvCxnSpPr>
        <p:spPr>
          <a:xfrm>
            <a:off x="1559808" y="1203018"/>
            <a:ext cx="5090774" cy="785411"/>
          </a:xfrm>
          <a:prstGeom prst="bentConnector3">
            <a:avLst>
              <a:gd name="adj1" fmla="val 9306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Соединительная линия уступом 172"/>
          <p:cNvCxnSpPr>
            <a:stCxn id="128" idx="3"/>
            <a:endCxn id="165" idx="1"/>
          </p:cNvCxnSpPr>
          <p:nvPr/>
        </p:nvCxnSpPr>
        <p:spPr>
          <a:xfrm>
            <a:off x="1559808" y="1203018"/>
            <a:ext cx="5100424" cy="1139933"/>
          </a:xfrm>
          <a:prstGeom prst="bentConnector3">
            <a:avLst>
              <a:gd name="adj1" fmla="val 9276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Соединительная линия уступом 173"/>
          <p:cNvCxnSpPr>
            <a:stCxn id="128" idx="3"/>
            <a:endCxn id="166" idx="1"/>
          </p:cNvCxnSpPr>
          <p:nvPr/>
        </p:nvCxnSpPr>
        <p:spPr>
          <a:xfrm>
            <a:off x="1559808" y="1203018"/>
            <a:ext cx="5100424" cy="1486338"/>
          </a:xfrm>
          <a:prstGeom prst="bentConnector3">
            <a:avLst>
              <a:gd name="adj1" fmla="val 9298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Соединительная линия уступом 174"/>
          <p:cNvCxnSpPr>
            <a:stCxn id="128" idx="3"/>
            <a:endCxn id="167" idx="1"/>
          </p:cNvCxnSpPr>
          <p:nvPr/>
        </p:nvCxnSpPr>
        <p:spPr>
          <a:xfrm>
            <a:off x="1559808" y="1203018"/>
            <a:ext cx="5110171" cy="1829235"/>
          </a:xfrm>
          <a:prstGeom prst="bentConnector3">
            <a:avLst>
              <a:gd name="adj1" fmla="val 9270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Соединительная линия уступом 175"/>
          <p:cNvCxnSpPr>
            <a:stCxn id="128" idx="3"/>
            <a:endCxn id="168" idx="1"/>
          </p:cNvCxnSpPr>
          <p:nvPr/>
        </p:nvCxnSpPr>
        <p:spPr>
          <a:xfrm>
            <a:off x="1559808" y="1203018"/>
            <a:ext cx="5113057" cy="2219472"/>
          </a:xfrm>
          <a:prstGeom prst="bentConnector3">
            <a:avLst>
              <a:gd name="adj1" fmla="val 9267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Соединительная линия уступом 176"/>
          <p:cNvCxnSpPr>
            <a:stCxn id="128" idx="3"/>
            <a:endCxn id="169" idx="1"/>
          </p:cNvCxnSpPr>
          <p:nvPr/>
        </p:nvCxnSpPr>
        <p:spPr>
          <a:xfrm>
            <a:off x="1559808" y="1203018"/>
            <a:ext cx="5112902" cy="2580093"/>
          </a:xfrm>
          <a:prstGeom prst="bentConnector3">
            <a:avLst>
              <a:gd name="adj1" fmla="val 9267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Соединительная линия уступом 177"/>
          <p:cNvCxnSpPr>
            <a:stCxn id="128" idx="3"/>
            <a:endCxn id="170" idx="1"/>
          </p:cNvCxnSpPr>
          <p:nvPr/>
        </p:nvCxnSpPr>
        <p:spPr>
          <a:xfrm>
            <a:off x="1559808" y="1203018"/>
            <a:ext cx="5100424" cy="2938972"/>
          </a:xfrm>
          <a:prstGeom prst="bentConnector3">
            <a:avLst>
              <a:gd name="adj1" fmla="val 9298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Соединительная линия уступом 178"/>
          <p:cNvCxnSpPr>
            <a:stCxn id="128" idx="3"/>
            <a:endCxn id="129" idx="3"/>
          </p:cNvCxnSpPr>
          <p:nvPr/>
        </p:nvCxnSpPr>
        <p:spPr>
          <a:xfrm flipH="1">
            <a:off x="1369847" y="1203018"/>
            <a:ext cx="189961" cy="430887"/>
          </a:xfrm>
          <a:prstGeom prst="bentConnector3">
            <a:avLst>
              <a:gd name="adj1" fmla="val -12034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TextBox 179"/>
          <p:cNvSpPr txBox="1"/>
          <p:nvPr/>
        </p:nvSpPr>
        <p:spPr>
          <a:xfrm>
            <a:off x="1369200" y="4712613"/>
            <a:ext cx="76174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i.php</a:t>
            </a:r>
            <a:endParaRPr lang="ru-RU" sz="2200" dirty="0"/>
          </a:p>
        </p:txBody>
      </p:sp>
      <p:cxnSp>
        <p:nvCxnSpPr>
          <p:cNvPr id="181" name="Соединительная линия уступом 180"/>
          <p:cNvCxnSpPr>
            <a:stCxn id="129" idx="2"/>
            <a:endCxn id="180" idx="1"/>
          </p:cNvCxnSpPr>
          <p:nvPr/>
        </p:nvCxnSpPr>
        <p:spPr>
          <a:xfrm rot="16200000" flipH="1">
            <a:off x="-323398" y="3235458"/>
            <a:ext cx="3078709" cy="306488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197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699792" y="104746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1073767" y="3507854"/>
            <a:ext cx="6996467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500" dirty="0" smtClean="0"/>
              <a:t>Ознакомиться с документацией можно на сайтах:</a:t>
            </a:r>
          </a:p>
          <a:p>
            <a:pPr algn="ctr"/>
            <a:r>
              <a:rPr lang="en-US" sz="2500" b="1" dirty="0">
                <a:latin typeface="Courier New" pitchFamily="49" charset="0"/>
                <a:cs typeface="Courier New" pitchFamily="49" charset="0"/>
              </a:rPr>
              <a:t>https://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twig.symfony.com 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(офиц., 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н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а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eng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.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)</a:t>
            </a:r>
            <a:endParaRPr lang="ru-RU" sz="2000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http://x-twig.ru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на рус.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)</a:t>
            </a:r>
            <a:endParaRPr lang="ru-RU" sz="20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331640" y="3291830"/>
            <a:ext cx="6480720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C:\Users\LexInZector\Desktop\box-product-twi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604" y="555526"/>
            <a:ext cx="7070793" cy="2484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898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Вызов </a:t>
            </a:r>
            <a:r>
              <a:rPr lang="en-US" dirty="0" smtClean="0"/>
              <a:t>Twig</a:t>
            </a:r>
            <a:r>
              <a:rPr lang="ru-RU" dirty="0" smtClean="0"/>
              <a:t> команд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1340356"/>
            <a:ext cx="3300904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500" b="1" dirty="0" smtClean="0">
                <a:latin typeface="Courier New" pitchFamily="49" charset="0"/>
                <a:cs typeface="Courier New" pitchFamily="49" charset="0"/>
              </a:rPr>
              <a:t>{% ... %}</a:t>
            </a:r>
            <a:endParaRPr lang="ru-RU" sz="4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1244" y="2662376"/>
            <a:ext cx="3300904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500" b="1" dirty="0" smtClean="0">
                <a:latin typeface="Courier New" pitchFamily="49" charset="0"/>
                <a:cs typeface="Courier New" pitchFamily="49" charset="0"/>
              </a:rPr>
              <a:t>{{ ... }}</a:t>
            </a:r>
            <a:endParaRPr lang="ru-RU" sz="4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1520" y="4011910"/>
            <a:ext cx="3300904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500" b="1" dirty="0" smtClean="0">
                <a:latin typeface="Courier New" pitchFamily="49" charset="0"/>
                <a:cs typeface="Courier New" pitchFamily="49" charset="0"/>
              </a:rPr>
              <a:t>{# ... #}</a:t>
            </a:r>
            <a:endParaRPr lang="ru-RU" sz="45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03548" y="2427734"/>
            <a:ext cx="8136904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03548" y="3795886"/>
            <a:ext cx="8136904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Выноска 1 (с границей) 10"/>
          <p:cNvSpPr/>
          <p:nvPr/>
        </p:nvSpPr>
        <p:spPr>
          <a:xfrm>
            <a:off x="4644008" y="1275606"/>
            <a:ext cx="3960440" cy="871354"/>
          </a:xfrm>
          <a:prstGeom prst="accentCallout1">
            <a:avLst>
              <a:gd name="adj1" fmla="val 52115"/>
              <a:gd name="adj2" fmla="val -5488"/>
              <a:gd name="adj3" fmla="val 55406"/>
              <a:gd name="adj4" fmla="val -2687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500" dirty="0" smtClean="0"/>
              <a:t>Условия, циклы, объявление переменных</a:t>
            </a:r>
            <a:endParaRPr lang="ru-RU" sz="2500" dirty="0"/>
          </a:p>
        </p:txBody>
      </p:sp>
      <p:sp>
        <p:nvSpPr>
          <p:cNvPr id="14" name="Выноска 1 (с границей) 13"/>
          <p:cNvSpPr/>
          <p:nvPr/>
        </p:nvSpPr>
        <p:spPr>
          <a:xfrm>
            <a:off x="4644008" y="2636500"/>
            <a:ext cx="3960440" cy="871354"/>
          </a:xfrm>
          <a:prstGeom prst="accentCallout1">
            <a:avLst>
              <a:gd name="adj1" fmla="val 52115"/>
              <a:gd name="adj2" fmla="val -5488"/>
              <a:gd name="adj3" fmla="val 50312"/>
              <a:gd name="adj4" fmla="val -2687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500" dirty="0" smtClean="0"/>
              <a:t>Вывод на экран</a:t>
            </a:r>
            <a:endParaRPr lang="ru-RU" sz="2500" dirty="0"/>
          </a:p>
        </p:txBody>
      </p:sp>
      <p:sp>
        <p:nvSpPr>
          <p:cNvPr id="15" name="Выноска 1 (с границей) 14"/>
          <p:cNvSpPr/>
          <p:nvPr/>
        </p:nvSpPr>
        <p:spPr>
          <a:xfrm>
            <a:off x="4644008" y="4004652"/>
            <a:ext cx="3960440" cy="871354"/>
          </a:xfrm>
          <a:prstGeom prst="accentCallout1">
            <a:avLst>
              <a:gd name="adj1" fmla="val 52115"/>
              <a:gd name="adj2" fmla="val -5488"/>
              <a:gd name="adj3" fmla="val 50312"/>
              <a:gd name="adj4" fmla="val -2687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500" dirty="0" smtClean="0"/>
              <a:t>Комментирование кода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79053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Услови</a:t>
            </a:r>
            <a:r>
              <a:rPr lang="ru-RU" dirty="0"/>
              <a:t>я</a:t>
            </a:r>
            <a:r>
              <a:rPr lang="ru-RU" dirty="0" smtClean="0"/>
              <a:t> в </a:t>
            </a:r>
            <a:r>
              <a:rPr lang="en-US" dirty="0" smtClean="0"/>
              <a:t>Twig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79616" y="1755269"/>
            <a:ext cx="3416320" cy="20159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if a &lt;= b %}</a:t>
            </a:r>
          </a:p>
          <a:p>
            <a:r>
              <a:rPr lang="en-US" sz="2500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... code ...</a:t>
            </a:r>
            <a:endParaRPr lang="en-US" sz="2500" b="1" dirty="0">
              <a:solidFill>
                <a:schemeClr val="bg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else %}</a:t>
            </a:r>
          </a:p>
          <a:p>
            <a:r>
              <a:rPr lang="en-US" sz="2500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... code ...</a:t>
            </a: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endif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 %}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60136" y="2246550"/>
            <a:ext cx="3416320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if a &lt;= b %}</a:t>
            </a:r>
          </a:p>
          <a:p>
            <a:r>
              <a:rPr lang="en-US" sz="2500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... code ...</a:t>
            </a:r>
            <a:endParaRPr lang="en-US" sz="2500" b="1" dirty="0">
              <a:solidFill>
                <a:schemeClr val="bg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endif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 %}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4644008" y="1397124"/>
            <a:ext cx="0" cy="3118842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139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Услови</a:t>
            </a:r>
            <a:r>
              <a:rPr lang="ru-RU" dirty="0"/>
              <a:t>я</a:t>
            </a:r>
            <a:r>
              <a:rPr lang="ru-RU" dirty="0" smtClean="0"/>
              <a:t> в </a:t>
            </a:r>
            <a:r>
              <a:rPr lang="en-US" dirty="0" smtClean="0"/>
              <a:t>Twig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87925" y="1325255"/>
            <a:ext cx="4224233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if a is defined %}</a:t>
            </a:r>
          </a:p>
          <a:p>
            <a:r>
              <a:rPr lang="en-US" sz="2500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... code ...</a:t>
            </a:r>
            <a:endParaRPr lang="en-US" sz="2500" b="1" dirty="0">
              <a:solidFill>
                <a:schemeClr val="bg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endif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 %}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3363838"/>
            <a:ext cx="4993675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if a is not defined %}</a:t>
            </a:r>
          </a:p>
          <a:p>
            <a:r>
              <a:rPr lang="en-US" sz="2500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... code ...</a:t>
            </a:r>
            <a:endParaRPr lang="en-US" sz="2500" b="1" dirty="0">
              <a:solidFill>
                <a:schemeClr val="bg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endif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 %}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863588" y="3003798"/>
            <a:ext cx="7416824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436096" y="1325255"/>
            <a:ext cx="3416320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if a %}</a:t>
            </a:r>
          </a:p>
          <a:p>
            <a:r>
              <a:rPr lang="en-US" sz="2500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... code ...</a:t>
            </a:r>
            <a:endParaRPr lang="en-US" sz="2500" b="1" dirty="0">
              <a:solidFill>
                <a:schemeClr val="bg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endif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 %}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36096" y="3363838"/>
            <a:ext cx="3416320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if not a %}</a:t>
            </a:r>
          </a:p>
          <a:p>
            <a:r>
              <a:rPr lang="en-US" sz="2500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... code ...</a:t>
            </a:r>
            <a:endParaRPr lang="en-US" sz="2500" b="1" dirty="0">
              <a:solidFill>
                <a:schemeClr val="bg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endif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 %}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4932040" y="1275606"/>
            <a:ext cx="0" cy="1462658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292080" y="3341340"/>
            <a:ext cx="0" cy="1462658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077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Переменные</a:t>
            </a:r>
            <a:r>
              <a:rPr lang="en-US" dirty="0" smtClean="0"/>
              <a:t> </a:t>
            </a:r>
            <a:r>
              <a:rPr lang="ru-RU" dirty="0" smtClean="0"/>
              <a:t>в </a:t>
            </a:r>
            <a:r>
              <a:rPr lang="en-US" dirty="0" smtClean="0"/>
              <a:t>Twig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Объявление переменных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86622" y="2715766"/>
            <a:ext cx="557075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{% set variable = “hello” %}</a:t>
            </a:r>
            <a:endParaRPr lang="ru-RU" sz="25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43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661</TotalTime>
  <Words>612</Words>
  <Application>Microsoft Office PowerPoint</Application>
  <PresentationFormat>Экран (16:9)</PresentationFormat>
  <Paragraphs>179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IO Framework</vt:lpstr>
      <vt:lpstr>Список уроков</vt:lpstr>
      <vt:lpstr>Не забываем про написание документации по данному уроку!!!</vt:lpstr>
      <vt:lpstr>Структура проекта</vt:lpstr>
      <vt:lpstr>Презентация PowerPoint</vt:lpstr>
      <vt:lpstr>Вызов Twig команд</vt:lpstr>
      <vt:lpstr>Условия в Twig</vt:lpstr>
      <vt:lpstr>Условия в Twig</vt:lpstr>
      <vt:lpstr>Переменные в Twig</vt:lpstr>
      <vt:lpstr>Переменные в Twig</vt:lpstr>
      <vt:lpstr>Переменные в Twig</vt:lpstr>
      <vt:lpstr>Переменные в Twig</vt:lpstr>
      <vt:lpstr>Переменные в Twig</vt:lpstr>
      <vt:lpstr>Переменные в Twig</vt:lpstr>
      <vt:lpstr>Совмещенное условие с выводом в Twig</vt:lpstr>
      <vt:lpstr>Совмещенное условие с выводом в Twig</vt:lpstr>
      <vt:lpstr>Переменные в Twig</vt:lpstr>
      <vt:lpstr>Переменные в Twig</vt:lpstr>
      <vt:lpstr>Переменные в Twig</vt:lpstr>
      <vt:lpstr>Циклы в Twig</vt:lpstr>
      <vt:lpstr>Подключение view файла</vt:lpstr>
      <vt:lpstr>Вызов model через view</vt:lpstr>
      <vt:lpstr>Переменные в Twig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 Framework</dc:title>
  <dc:creator>Администратор</dc:creator>
  <cp:lastModifiedBy>Администратор</cp:lastModifiedBy>
  <cp:revision>175</cp:revision>
  <dcterms:created xsi:type="dcterms:W3CDTF">2018-01-03T03:29:07Z</dcterms:created>
  <dcterms:modified xsi:type="dcterms:W3CDTF">2018-02-15T10:35:49Z</dcterms:modified>
</cp:coreProperties>
</file>